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embeddedFontLst>
    <p:embeddedFont>
      <p:font typeface="Lato" panose="020F0502020204030203" pitchFamily="34"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2"/>
  </p:normalViewPr>
  <p:slideViewPr>
    <p:cSldViewPr snapToGrid="0">
      <p:cViewPr varScale="1">
        <p:scale>
          <a:sx n="178" d="100"/>
          <a:sy n="178" d="100"/>
        </p:scale>
        <p:origin x="26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Please note, we are using ALL images found in these slides for </a:t>
            </a:r>
            <a:r>
              <a:rPr lang="en" b="1" i="1">
                <a:solidFill>
                  <a:schemeClr val="dk1"/>
                </a:solidFill>
              </a:rPr>
              <a:t>educational use only</a:t>
            </a:r>
            <a:r>
              <a:rPr lang="en">
                <a:solidFill>
                  <a:schemeClr val="dk1"/>
                </a:solidFill>
              </a:rPr>
              <a:t> under the Fair Use legal doctrine. All images &amp; their copyright belong to their respective photographer.</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ec78ef7e41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ec78ef7e4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ec78ef7e41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ec78ef7e41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ec78ef7e41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ec78ef7e41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efae0c59bb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efae0c59b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efae0c59bb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efae0c59b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ncjrs.gov/App/Publications/abstract.aspx?ID=116023"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npr.org/2020/06/05/871083599/the-history-of-police-in-creating-social-order-in-the-u-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363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Contemporary Abolitionists</a:t>
            </a:r>
            <a:endParaRPr/>
          </a:p>
        </p:txBody>
      </p:sp>
      <p:sp>
        <p:nvSpPr>
          <p:cNvPr id="55" name="Google Shape;55;p13"/>
          <p:cNvSpPr txBox="1"/>
          <p:nvPr/>
        </p:nvSpPr>
        <p:spPr>
          <a:xfrm>
            <a:off x="311700" y="2757925"/>
            <a:ext cx="8520600" cy="792600"/>
          </a:xfrm>
          <a:prstGeom prst="rect">
            <a:avLst/>
          </a:prstGeom>
          <a:noFill/>
          <a:ln>
            <a:noFill/>
          </a:ln>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en" sz="2800" i="1">
                <a:solidFill>
                  <a:srgbClr val="595959"/>
                </a:solidFill>
              </a:rPr>
              <a:t>Civil Disobedience</a:t>
            </a:r>
            <a:br>
              <a:rPr lang="en" sz="2800" i="1">
                <a:solidFill>
                  <a:srgbClr val="595959"/>
                </a:solidFill>
              </a:rPr>
            </a:br>
            <a:r>
              <a:rPr lang="en" sz="2800" i="1">
                <a:solidFill>
                  <a:srgbClr val="595959"/>
                </a:solidFill>
              </a:rPr>
              <a:t>Walden, a game EDU</a:t>
            </a:r>
            <a:endParaRPr sz="2800">
              <a:solidFill>
                <a:srgbClr val="59595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a:t>Ava Duvernay </a:t>
            </a:r>
            <a:r>
              <a:rPr lang="en" sz="2000"/>
              <a:t>(b. 1972)</a:t>
            </a:r>
            <a:endParaRPr sz="2000"/>
          </a:p>
        </p:txBody>
      </p:sp>
      <p:sp>
        <p:nvSpPr>
          <p:cNvPr id="61" name="Google Shape;61;p14"/>
          <p:cNvSpPr txBox="1">
            <a:spLocks noGrp="1"/>
          </p:cNvSpPr>
          <p:nvPr>
            <p:ph type="body" idx="1"/>
          </p:nvPr>
        </p:nvSpPr>
        <p:spPr>
          <a:xfrm>
            <a:off x="311700" y="1017725"/>
            <a:ext cx="5599800" cy="35511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Directed </a:t>
            </a:r>
            <a:r>
              <a:rPr lang="en" sz="1300" i="1">
                <a:solidFill>
                  <a:schemeClr val="dk1"/>
                </a:solidFill>
                <a:latin typeface="Lato"/>
                <a:ea typeface="Lato"/>
                <a:cs typeface="Lato"/>
                <a:sym typeface="Lato"/>
              </a:rPr>
              <a:t>13TH</a:t>
            </a:r>
            <a:endParaRPr sz="1300" i="1">
              <a:solidFill>
                <a:schemeClr val="dk1"/>
              </a:solidFill>
              <a:latin typeface="Lato"/>
              <a:ea typeface="Lato"/>
              <a:cs typeface="Lato"/>
              <a:sym typeface="Lato"/>
            </a:endParaRPr>
          </a:p>
          <a:p>
            <a:pPr marL="914400" lvl="1"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A documentary which critically examines the American prison system as both a legacy of slavery and a system of oppression</a:t>
            </a: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Award-winning director &amp; filmmaker</a:t>
            </a: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b="1" i="1">
                <a:solidFill>
                  <a:schemeClr val="dk1"/>
                </a:solidFill>
                <a:latin typeface="Lato"/>
                <a:ea typeface="Lato"/>
                <a:cs typeface="Lato"/>
                <a:sym typeface="Lato"/>
              </a:rPr>
              <a:t>Quote</a:t>
            </a:r>
            <a:r>
              <a:rPr lang="en" sz="1300">
                <a:solidFill>
                  <a:schemeClr val="dk1"/>
                </a:solidFill>
                <a:latin typeface="Lato"/>
                <a:ea typeface="Lato"/>
                <a:cs typeface="Lato"/>
                <a:sym typeface="Lato"/>
              </a:rPr>
              <a:t>: “If I could, I would abolish prisons. Literally. Factually, statistically, again and again for decades, it has been shown that incarceration does not improve rates of crime. It just doesn’t. It’s the wrong way to do it. Some folks see that as radical, but I’m a prison abolitionist. Incarceration is a money-making venture for some private companies. It doesn’t help people. It doesn’t help the communities. It doesn’t help the victims. It doesn’t truly help us grow as a society. The way that we punish is so arcane, outdated and just ridiculous that we’re spending money to let people out of prison who have not been reformed or rehabilitated. It’s a vicious, ridiculous cycle.”</a:t>
            </a:r>
            <a:endParaRPr sz="1300">
              <a:solidFill>
                <a:schemeClr val="dk1"/>
              </a:solidFill>
              <a:latin typeface="Lato"/>
              <a:ea typeface="Lato"/>
              <a:cs typeface="Lato"/>
              <a:sym typeface="Lato"/>
            </a:endParaRPr>
          </a:p>
        </p:txBody>
      </p:sp>
      <p:pic>
        <p:nvPicPr>
          <p:cNvPr id="62" name="Google Shape;62;p1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911500" y="1205825"/>
            <a:ext cx="2927698" cy="27318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a:t>Angela Davis </a:t>
            </a:r>
            <a:r>
              <a:rPr lang="en" sz="2000"/>
              <a:t>(b. 1944)</a:t>
            </a:r>
            <a:endParaRPr sz="2000"/>
          </a:p>
        </p:txBody>
      </p:sp>
      <p:sp>
        <p:nvSpPr>
          <p:cNvPr id="68" name="Google Shape;68;p15"/>
          <p:cNvSpPr txBox="1">
            <a:spLocks noGrp="1"/>
          </p:cNvSpPr>
          <p:nvPr>
            <p:ph type="body" idx="1"/>
          </p:nvPr>
        </p:nvSpPr>
        <p:spPr>
          <a:xfrm>
            <a:off x="311700" y="1017725"/>
            <a:ext cx="5599800" cy="355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Political activist, professor, and writer</a:t>
            </a: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b="1" i="1">
                <a:solidFill>
                  <a:schemeClr val="dk1"/>
                </a:solidFill>
                <a:latin typeface="Lato"/>
                <a:ea typeface="Lato"/>
                <a:cs typeface="Lato"/>
                <a:sym typeface="Lato"/>
              </a:rPr>
              <a:t>Quote</a:t>
            </a:r>
            <a:r>
              <a:rPr lang="en" sz="1300">
                <a:solidFill>
                  <a:schemeClr val="dk1"/>
                </a:solidFill>
                <a:latin typeface="Lato"/>
                <a:ea typeface="Lato"/>
                <a:cs typeface="Lato"/>
                <a:sym typeface="Lato"/>
              </a:rPr>
              <a:t>: “One may perceive in the penitentiary many reflections of chattel slavery as it was practiced in the South. Both institutions subordinated their subjects to the will of others. Like Southern slaves, prison inmates followed a daily routine specified by their superiors. Both institutions reduced their subjects to dependence on others for the supply of basic human services such as food and shelter. Both isolated their subjects from the general population by confining them to a fixed habitat. And both frequently coerced their subjects to work, often for longer hours and for less compensation than free laborers.” -- from </a:t>
            </a:r>
            <a:r>
              <a:rPr lang="en" sz="1300" i="1">
                <a:solidFill>
                  <a:schemeClr val="dk1"/>
                </a:solidFill>
                <a:latin typeface="Lato"/>
                <a:ea typeface="Lato"/>
                <a:cs typeface="Lato"/>
                <a:sym typeface="Lato"/>
              </a:rPr>
              <a:t>Are Prisons Obsolete?</a:t>
            </a:r>
            <a:r>
              <a:rPr lang="en" sz="1300">
                <a:solidFill>
                  <a:schemeClr val="dk1"/>
                </a:solidFill>
                <a:latin typeface="Lato"/>
                <a:ea typeface="Lato"/>
                <a:cs typeface="Lato"/>
                <a:sym typeface="Lato"/>
              </a:rPr>
              <a:t>, 2003</a:t>
            </a:r>
            <a:endParaRPr sz="1300">
              <a:solidFill>
                <a:schemeClr val="dk1"/>
              </a:solidFill>
              <a:latin typeface="Lato"/>
              <a:ea typeface="Lato"/>
              <a:cs typeface="Lato"/>
              <a:sym typeface="Lato"/>
            </a:endParaRPr>
          </a:p>
        </p:txBody>
      </p:sp>
      <p:pic>
        <p:nvPicPr>
          <p:cNvPr id="69" name="Google Shape;69;p1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005125" y="934925"/>
            <a:ext cx="2927700" cy="363389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a:t>Mariame Kaba</a:t>
            </a:r>
            <a:endParaRPr sz="2000"/>
          </a:p>
        </p:txBody>
      </p:sp>
      <p:sp>
        <p:nvSpPr>
          <p:cNvPr id="75" name="Google Shape;75;p16"/>
          <p:cNvSpPr txBox="1">
            <a:spLocks noGrp="1"/>
          </p:cNvSpPr>
          <p:nvPr>
            <p:ph type="body" idx="1"/>
          </p:nvPr>
        </p:nvSpPr>
        <p:spPr>
          <a:xfrm>
            <a:off x="311700" y="941525"/>
            <a:ext cx="8232600" cy="355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300">
              <a:solidFill>
                <a:schemeClr val="dk1"/>
              </a:solidFill>
              <a:latin typeface="Lato"/>
              <a:ea typeface="Lato"/>
              <a:cs typeface="Lato"/>
              <a:sym typeface="Lato"/>
            </a:endParaRPr>
          </a:p>
          <a:p>
            <a:pPr marL="457200" lvl="0" indent="-330200" algn="l" rtl="0">
              <a:spcBef>
                <a:spcPts val="0"/>
              </a:spcBef>
              <a:spcAft>
                <a:spcPts val="0"/>
              </a:spcAft>
              <a:buClr>
                <a:schemeClr val="dk1"/>
              </a:buClr>
              <a:buSzPts val="1600"/>
              <a:buFont typeface="Lato"/>
              <a:buChar char="●"/>
            </a:pPr>
            <a:r>
              <a:rPr lang="en" sz="1600">
                <a:solidFill>
                  <a:schemeClr val="dk1"/>
                </a:solidFill>
                <a:latin typeface="Lato"/>
                <a:ea typeface="Lato"/>
                <a:cs typeface="Lato"/>
                <a:sym typeface="Lato"/>
              </a:rPr>
              <a:t>Personal information protected</a:t>
            </a:r>
            <a:endParaRPr sz="1600">
              <a:solidFill>
                <a:schemeClr val="dk1"/>
              </a:solidFill>
              <a:latin typeface="Lato"/>
              <a:ea typeface="Lato"/>
              <a:cs typeface="Lato"/>
              <a:sym typeface="Lato"/>
            </a:endParaRPr>
          </a:p>
          <a:p>
            <a:pPr marL="457200" lvl="0" indent="-330200" algn="l" rtl="0">
              <a:spcBef>
                <a:spcPts val="0"/>
              </a:spcBef>
              <a:spcAft>
                <a:spcPts val="0"/>
              </a:spcAft>
              <a:buClr>
                <a:schemeClr val="dk1"/>
              </a:buClr>
              <a:buSzPts val="1600"/>
              <a:buFont typeface="Lato"/>
              <a:buChar char="●"/>
            </a:pPr>
            <a:r>
              <a:rPr lang="en" sz="1600">
                <a:solidFill>
                  <a:schemeClr val="dk1"/>
                </a:solidFill>
                <a:latin typeface="Lato"/>
                <a:ea typeface="Lato"/>
                <a:cs typeface="Lato"/>
                <a:sym typeface="Lato"/>
              </a:rPr>
              <a:t>Community organizer, writer, and curator</a:t>
            </a:r>
            <a:endParaRPr sz="1600">
              <a:solidFill>
                <a:schemeClr val="dk1"/>
              </a:solidFill>
              <a:latin typeface="Lato"/>
              <a:ea typeface="Lato"/>
              <a:cs typeface="Lato"/>
              <a:sym typeface="Lato"/>
            </a:endParaRPr>
          </a:p>
          <a:p>
            <a:pPr marL="457200" lvl="0" indent="-330200" algn="l" rtl="0">
              <a:spcBef>
                <a:spcPts val="0"/>
              </a:spcBef>
              <a:spcAft>
                <a:spcPts val="0"/>
              </a:spcAft>
              <a:buClr>
                <a:schemeClr val="dk1"/>
              </a:buClr>
              <a:buSzPts val="1600"/>
              <a:buFont typeface="Lato"/>
              <a:buChar char="●"/>
            </a:pPr>
            <a:r>
              <a:rPr lang="en" sz="1600" b="1" i="1">
                <a:solidFill>
                  <a:schemeClr val="dk1"/>
                </a:solidFill>
                <a:latin typeface="Lato"/>
                <a:ea typeface="Lato"/>
                <a:cs typeface="Lato"/>
                <a:sym typeface="Lato"/>
              </a:rPr>
              <a:t>Quote</a:t>
            </a:r>
            <a:r>
              <a:rPr lang="en" sz="1600">
                <a:solidFill>
                  <a:schemeClr val="dk1"/>
                </a:solidFill>
                <a:latin typeface="Lato"/>
                <a:ea typeface="Lato"/>
                <a:cs typeface="Lato"/>
                <a:sym typeface="Lato"/>
              </a:rPr>
              <a:t>: “</a:t>
            </a:r>
            <a:r>
              <a:rPr lang="en" sz="1600">
                <a:solidFill>
                  <a:schemeClr val="dk1"/>
                </a:solidFill>
                <a:highlight>
                  <a:srgbClr val="FFFFFF"/>
                </a:highlight>
                <a:latin typeface="Lato"/>
                <a:ea typeface="Lato"/>
                <a:cs typeface="Lato"/>
                <a:sym typeface="Lato"/>
              </a:rPr>
              <a:t>Enough. We can’t reform the police. The only way to diminish police violence is to reduce contact between the public and the police... There is not a single era in United States history in which the police were not a force of violence against black people. Policing in the South emerged from the </a:t>
            </a:r>
            <a:r>
              <a:rPr lang="en" sz="1600" u="sng">
                <a:solidFill>
                  <a:schemeClr val="dk1"/>
                </a:solidFill>
                <a:highlight>
                  <a:srgbClr val="FFFFFF"/>
                </a:highlight>
                <a:latin typeface="Lato"/>
                <a:ea typeface="Lato"/>
                <a:cs typeface="Lato"/>
                <a:sym typeface="Lato"/>
                <a:hlinkClick r:id="rId3">
                  <a:extLst>
                    <a:ext uri="{A12FA001-AC4F-418D-AE19-62706E023703}">
                      <ahyp:hlinkClr xmlns:ahyp="http://schemas.microsoft.com/office/drawing/2018/hyperlinkcolor" val="tx"/>
                    </a:ext>
                  </a:extLst>
                </a:hlinkClick>
              </a:rPr>
              <a:t>slave patrols </a:t>
            </a:r>
            <a:r>
              <a:rPr lang="en" sz="1600">
                <a:solidFill>
                  <a:schemeClr val="dk1"/>
                </a:solidFill>
                <a:highlight>
                  <a:srgbClr val="FFFFFF"/>
                </a:highlight>
                <a:latin typeface="Lato"/>
                <a:ea typeface="Lato"/>
                <a:cs typeface="Lato"/>
                <a:sym typeface="Lato"/>
              </a:rPr>
              <a:t>in the 1700 and 1800s that caught and returned runaway slaves. In the North, the first municipal police departments in the mid-1800s helped quash </a:t>
            </a:r>
            <a:r>
              <a:rPr lang="en" sz="1600" u="sng">
                <a:solidFill>
                  <a:schemeClr val="dk1"/>
                </a:solidFill>
                <a:highlight>
                  <a:srgbClr val="FFFFFF"/>
                </a:highlight>
                <a:latin typeface="Lato"/>
                <a:ea typeface="Lato"/>
                <a:cs typeface="Lato"/>
                <a:sym typeface="Lato"/>
                <a:hlinkClick r:id="rId4">
                  <a:extLst>
                    <a:ext uri="{A12FA001-AC4F-418D-AE19-62706E023703}">
                      <ahyp:hlinkClr xmlns:ahyp="http://schemas.microsoft.com/office/drawing/2018/hyperlinkcolor" val="tx"/>
                    </a:ext>
                  </a:extLst>
                </a:hlinkClick>
              </a:rPr>
              <a:t>labor strikes</a:t>
            </a:r>
            <a:r>
              <a:rPr lang="en" sz="1600">
                <a:solidFill>
                  <a:schemeClr val="dk1"/>
                </a:solidFill>
                <a:highlight>
                  <a:srgbClr val="FFFFFF"/>
                </a:highlight>
                <a:latin typeface="Lato"/>
                <a:ea typeface="Lato"/>
                <a:cs typeface="Lato"/>
                <a:sym typeface="Lato"/>
              </a:rPr>
              <a:t> and riots against the rich. Everywhere, they have suppressed marginalized populations to protect the status quo.” </a:t>
            </a:r>
            <a:r>
              <a:rPr lang="en" sz="1600">
                <a:solidFill>
                  <a:schemeClr val="dk1"/>
                </a:solidFill>
                <a:latin typeface="Lato"/>
                <a:ea typeface="Lato"/>
                <a:cs typeface="Lato"/>
                <a:sym typeface="Lato"/>
              </a:rPr>
              <a:t>-- </a:t>
            </a:r>
            <a:r>
              <a:rPr lang="en" sz="1400">
                <a:solidFill>
                  <a:schemeClr val="dk1"/>
                </a:solidFill>
                <a:latin typeface="Lato"/>
                <a:ea typeface="Lato"/>
                <a:cs typeface="Lato"/>
                <a:sym typeface="Lato"/>
              </a:rPr>
              <a:t>from the New York Times Opinion, “Yes, We  Mean Literally Abolish the Police”, published July 2020</a:t>
            </a:r>
            <a:endParaRPr sz="1400">
              <a:solidFill>
                <a:schemeClr val="dk1"/>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a:t>Ta-Nehisi Coates </a:t>
            </a:r>
            <a:r>
              <a:rPr lang="en" sz="2000"/>
              <a:t>(b. 1975)</a:t>
            </a:r>
            <a:endParaRPr sz="2000"/>
          </a:p>
        </p:txBody>
      </p:sp>
      <p:sp>
        <p:nvSpPr>
          <p:cNvPr id="81" name="Google Shape;81;p17"/>
          <p:cNvSpPr txBox="1">
            <a:spLocks noGrp="1"/>
          </p:cNvSpPr>
          <p:nvPr>
            <p:ph type="body" idx="1"/>
          </p:nvPr>
        </p:nvSpPr>
        <p:spPr>
          <a:xfrm>
            <a:off x="311700" y="1017725"/>
            <a:ext cx="5599800" cy="355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Writer &amp; Journalist</a:t>
            </a: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Author of </a:t>
            </a:r>
            <a:r>
              <a:rPr lang="en" sz="1300" i="1">
                <a:solidFill>
                  <a:schemeClr val="dk1"/>
                </a:solidFill>
                <a:latin typeface="Lato"/>
                <a:ea typeface="Lato"/>
                <a:cs typeface="Lato"/>
                <a:sym typeface="Lato"/>
              </a:rPr>
              <a:t>Between the World and Me, We Were Eight Years in Power, </a:t>
            </a:r>
            <a:r>
              <a:rPr lang="en" sz="1300">
                <a:solidFill>
                  <a:schemeClr val="dk1"/>
                </a:solidFill>
                <a:latin typeface="Lato"/>
                <a:ea typeface="Lato"/>
                <a:cs typeface="Lato"/>
                <a:sym typeface="Lato"/>
              </a:rPr>
              <a:t>and </a:t>
            </a:r>
            <a:r>
              <a:rPr lang="en" sz="1300" i="1">
                <a:solidFill>
                  <a:schemeClr val="dk1"/>
                </a:solidFill>
                <a:latin typeface="Lato"/>
                <a:ea typeface="Lato"/>
                <a:cs typeface="Lato"/>
                <a:sym typeface="Lato"/>
              </a:rPr>
              <a:t>The Water Dancer</a:t>
            </a: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Also co-wrote Marvel’s </a:t>
            </a:r>
            <a:r>
              <a:rPr lang="en" sz="1300" i="1">
                <a:solidFill>
                  <a:schemeClr val="dk1"/>
                </a:solidFill>
                <a:latin typeface="Lato"/>
                <a:ea typeface="Lato"/>
                <a:cs typeface="Lato"/>
                <a:sym typeface="Lato"/>
              </a:rPr>
              <a:t>The Black Panther</a:t>
            </a:r>
            <a:r>
              <a:rPr lang="en" sz="1300">
                <a:solidFill>
                  <a:schemeClr val="dk1"/>
                </a:solidFill>
                <a:latin typeface="Lato"/>
                <a:ea typeface="Lato"/>
                <a:cs typeface="Lato"/>
                <a:sym typeface="Lato"/>
              </a:rPr>
              <a:t> from 2016-2021</a:t>
            </a: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b="1" i="1">
                <a:solidFill>
                  <a:schemeClr val="dk1"/>
                </a:solidFill>
                <a:latin typeface="Lato"/>
                <a:ea typeface="Lato"/>
                <a:cs typeface="Lato"/>
                <a:sym typeface="Lato"/>
              </a:rPr>
              <a:t>Quote</a:t>
            </a:r>
            <a:r>
              <a:rPr lang="en" sz="1300">
                <a:solidFill>
                  <a:schemeClr val="dk1"/>
                </a:solidFill>
                <a:latin typeface="Lato"/>
                <a:ea typeface="Lato"/>
                <a:cs typeface="Lato"/>
                <a:sym typeface="Lato"/>
              </a:rPr>
              <a:t>: “Perhaps after a serious discussion and debate—the kind that HR 40 proposes—we may find that the country can never fully repay African Americans. But we stand to discover much about ourselves in such a discussion—and that is perhaps what scares us. The idea of reparations is frightening not simply because we might lack the ability to pay. The idea of reparations threatens something much deeper—America’s heritage, history, and standing in the world.” -- from </a:t>
            </a:r>
            <a:r>
              <a:rPr lang="en" sz="1300" i="1">
                <a:solidFill>
                  <a:schemeClr val="dk1"/>
                </a:solidFill>
                <a:latin typeface="Lato"/>
                <a:ea typeface="Lato"/>
                <a:cs typeface="Lato"/>
                <a:sym typeface="Lato"/>
              </a:rPr>
              <a:t>The Case for Reparations</a:t>
            </a:r>
            <a:r>
              <a:rPr lang="en" sz="1300">
                <a:solidFill>
                  <a:schemeClr val="dk1"/>
                </a:solidFill>
                <a:latin typeface="Lato"/>
                <a:ea typeface="Lato"/>
                <a:cs typeface="Lato"/>
                <a:sym typeface="Lato"/>
              </a:rPr>
              <a:t>, 2014 </a:t>
            </a:r>
            <a:endParaRPr sz="1300">
              <a:solidFill>
                <a:schemeClr val="dk1"/>
              </a:solidFill>
              <a:latin typeface="Lato"/>
              <a:ea typeface="Lato"/>
              <a:cs typeface="Lato"/>
              <a:sym typeface="Lato"/>
            </a:endParaRPr>
          </a:p>
        </p:txBody>
      </p:sp>
      <p:pic>
        <p:nvPicPr>
          <p:cNvPr id="82" name="Google Shape;82;p1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911500" y="1372775"/>
            <a:ext cx="2927698" cy="229155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a:t>Eve Ewing </a:t>
            </a:r>
            <a:r>
              <a:rPr lang="en" sz="2000"/>
              <a:t>(b. 1986)</a:t>
            </a:r>
            <a:endParaRPr sz="2000"/>
          </a:p>
        </p:txBody>
      </p:sp>
      <p:sp>
        <p:nvSpPr>
          <p:cNvPr id="88" name="Google Shape;88;p18"/>
          <p:cNvSpPr txBox="1">
            <a:spLocks noGrp="1"/>
          </p:cNvSpPr>
          <p:nvPr>
            <p:ph type="body" idx="1"/>
          </p:nvPr>
        </p:nvSpPr>
        <p:spPr>
          <a:xfrm>
            <a:off x="311700" y="1017725"/>
            <a:ext cx="5599800" cy="355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Writer, professor, community organizer, artist, and poet</a:t>
            </a: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b="1" i="1">
                <a:solidFill>
                  <a:schemeClr val="dk1"/>
                </a:solidFill>
                <a:latin typeface="Lato"/>
                <a:ea typeface="Lato"/>
                <a:cs typeface="Lato"/>
                <a:sym typeface="Lato"/>
              </a:rPr>
              <a:t>Quote</a:t>
            </a:r>
            <a:r>
              <a:rPr lang="en" sz="1300">
                <a:solidFill>
                  <a:schemeClr val="dk1"/>
                </a:solidFill>
                <a:latin typeface="Lato"/>
                <a:ea typeface="Lato"/>
                <a:cs typeface="Lato"/>
                <a:sym typeface="Lato"/>
              </a:rPr>
              <a:t>: </a:t>
            </a:r>
            <a:r>
              <a:rPr lang="en" sz="1300">
                <a:solidFill>
                  <a:srgbClr val="181818"/>
                </a:solidFill>
                <a:highlight>
                  <a:srgbClr val="FFFFFF"/>
                </a:highlight>
                <a:latin typeface="Lato"/>
                <a:ea typeface="Lato"/>
                <a:cs typeface="Lato"/>
                <a:sym typeface="Lato"/>
              </a:rPr>
              <a:t>“Ever since black people came to this country we have needed a Moses. There has always been so much water that needs parting. It seems like all black children, from the time we are born, come into the world in the midst of a rushing current that threatens to swallow us whole if we don't heed the many, many warnings we are told to heed. We come into the world as alchemists of the water, bending it, willing it to bear us safe passage and cleanse us along the way, to teach us to move with joy and purpose and to never, ever stop flowing forward into something grand waiting at the other end of the delta. We're a people forever in exodus.” -- from </a:t>
            </a:r>
            <a:r>
              <a:rPr lang="en" sz="1300" i="1">
                <a:solidFill>
                  <a:srgbClr val="181818"/>
                </a:solidFill>
                <a:highlight>
                  <a:srgbClr val="FFFFFF"/>
                </a:highlight>
                <a:latin typeface="Lato"/>
                <a:ea typeface="Lato"/>
                <a:cs typeface="Lato"/>
                <a:sym typeface="Lato"/>
              </a:rPr>
              <a:t>Electric Arches</a:t>
            </a:r>
            <a:r>
              <a:rPr lang="en" sz="1300">
                <a:solidFill>
                  <a:srgbClr val="181818"/>
                </a:solidFill>
                <a:highlight>
                  <a:srgbClr val="FFFFFF"/>
                </a:highlight>
                <a:latin typeface="Lato"/>
                <a:ea typeface="Lato"/>
                <a:cs typeface="Lato"/>
                <a:sym typeface="Lato"/>
              </a:rPr>
              <a:t>, 2017</a:t>
            </a:r>
            <a:endParaRPr sz="1300">
              <a:solidFill>
                <a:schemeClr val="dk1"/>
              </a:solidFill>
              <a:latin typeface="Lato"/>
              <a:ea typeface="Lato"/>
              <a:cs typeface="Lato"/>
              <a:sym typeface="Lato"/>
            </a:endParaRPr>
          </a:p>
        </p:txBody>
      </p:sp>
      <p:pic>
        <p:nvPicPr>
          <p:cNvPr id="89" name="Google Shape;89;p1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991075" y="741488"/>
            <a:ext cx="2927700" cy="3660518"/>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780</Words>
  <Application>Microsoft Macintosh PowerPoint</Application>
  <PresentationFormat>On-screen Show (16:9)</PresentationFormat>
  <Paragraphs>28</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Lato</vt:lpstr>
      <vt:lpstr>Arial</vt:lpstr>
      <vt:lpstr>Simple Light</vt:lpstr>
      <vt:lpstr>Contemporary Abolitionists</vt:lpstr>
      <vt:lpstr>Ava Duvernay (b. 1972)</vt:lpstr>
      <vt:lpstr>Angela Davis (b. 1944)</vt:lpstr>
      <vt:lpstr>Mariame Kaba</vt:lpstr>
      <vt:lpstr>Ta-Nehisi Coates (b. 1975)</vt:lpstr>
      <vt:lpstr>Eve Ewing (b. 1986)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Contemporary Abolitionists</dc:title>
  <cp:lastModifiedBy>Tracy J Fullerton</cp:lastModifiedBy>
  <cp:revision>1</cp:revision>
  <dcterms:modified xsi:type="dcterms:W3CDTF">2021-12-09T23:43:38Z</dcterms:modified>
</cp:coreProperties>
</file>