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Lato" panose="020F0502020204030203"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TO TEACHERS FROM THE WALDEN TEAM:</a:t>
            </a:r>
            <a:endParaRPr/>
          </a:p>
          <a:p>
            <a:pPr marL="0" lvl="0" indent="0" algn="l" rtl="0">
              <a:spcBef>
                <a:spcPts val="0"/>
              </a:spcBef>
              <a:spcAft>
                <a:spcPts val="0"/>
              </a:spcAft>
              <a:buNone/>
            </a:pPr>
            <a:endParaRPr/>
          </a:p>
          <a:p>
            <a:pPr marL="0" lvl="0" indent="0" algn="l" rtl="0">
              <a:spcBef>
                <a:spcPts val="0"/>
              </a:spcBef>
              <a:spcAft>
                <a:spcPts val="0"/>
              </a:spcAft>
              <a:buNone/>
            </a:pPr>
            <a:r>
              <a:rPr lang="en"/>
              <a:t>There are a lot of slides here -- pick and choose which go best with your lesson plans!</a:t>
            </a:r>
            <a:endParaRPr/>
          </a:p>
          <a:p>
            <a:pPr marL="0" lvl="0" indent="0" algn="l" rtl="0">
              <a:spcBef>
                <a:spcPts val="0"/>
              </a:spcBef>
              <a:spcAft>
                <a:spcPts val="0"/>
              </a:spcAft>
              <a:buNone/>
            </a:pPr>
            <a:endParaRPr/>
          </a:p>
          <a:p>
            <a:pPr marL="0" lvl="0" indent="0" algn="l" rtl="0">
              <a:spcBef>
                <a:spcPts val="0"/>
              </a:spcBef>
              <a:spcAft>
                <a:spcPts val="0"/>
              </a:spcAft>
              <a:buNone/>
            </a:pPr>
            <a:r>
              <a:rPr lang="en"/>
              <a:t>Please note, we are using ALL images found in these slides for </a:t>
            </a:r>
            <a:r>
              <a:rPr lang="en" b="1" i="1"/>
              <a:t>educational use only</a:t>
            </a:r>
            <a:r>
              <a:rPr lang="en"/>
              <a:t> under the Fair Use legal doctrine.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ea561e41d5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ea561e41d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f064e0ee0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f064e0ee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ea561e41d5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ea561e41d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ea561e41d5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ea561e41d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James Earl Jones reads “What, to the Slave, is Fourth of July?” by Frederick Douglass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f064e0ee00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f064e0ee0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064e0ee00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f064e0ee00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064e0ee00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064e0ee00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f064e0ee00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f064e0ee00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2629f0553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f2629f055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Ways to take action to make an impact on society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2629f0553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f2629f055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f064e0ee00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f064e0ee00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f2629f055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f2629f055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f064e0ee00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f064e0ee00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f064e0ee00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f064e0ee0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064e0ee00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064e0ee0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064e0ee0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064e0ee0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ea561e41d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ea561e41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ea561e41d5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ea561e41d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f064e0ee00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f064e0ee0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O0baE_CtU08&amp;ab_channel=DemocracyNow%21"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O0baE_CtU08"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csouth.unc.edu/nc/walker/walker.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0493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Abolitionists &amp; more in the 19th century</a:t>
            </a:r>
            <a:endParaRPr/>
          </a:p>
        </p:txBody>
      </p:sp>
      <p:sp>
        <p:nvSpPr>
          <p:cNvPr id="55" name="Google Shape;55;p13"/>
          <p:cNvSpPr txBox="1">
            <a:spLocks noGrp="1"/>
          </p:cNvSpPr>
          <p:nvPr>
            <p:ph type="subTitle" idx="1"/>
          </p:nvPr>
        </p:nvSpPr>
        <p:spPr>
          <a:xfrm>
            <a:off x="311700" y="32913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i="1"/>
              <a:t>Civil Disobedience</a:t>
            </a:r>
            <a:br>
              <a:rPr lang="en" i="1"/>
            </a:br>
            <a:r>
              <a:rPr lang="en" i="1"/>
              <a:t>Walden, a game EDU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Harriet Tubman </a:t>
            </a:r>
            <a:r>
              <a:rPr lang="en" sz="2000"/>
              <a:t>(1822-1913)</a:t>
            </a:r>
            <a:endParaRPr/>
          </a:p>
        </p:txBody>
      </p:sp>
      <p:sp>
        <p:nvSpPr>
          <p:cNvPr id="113" name="Google Shape;113;p22"/>
          <p:cNvSpPr txBox="1">
            <a:spLocks noGrp="1"/>
          </p:cNvSpPr>
          <p:nvPr>
            <p:ph type="body" idx="1"/>
          </p:nvPr>
        </p:nvSpPr>
        <p:spPr>
          <a:xfrm>
            <a:off x="311700" y="1017725"/>
            <a:ext cx="5164800" cy="35511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Political activist most famous for being one of the operators of the </a:t>
            </a:r>
            <a:r>
              <a:rPr lang="en" sz="1300" i="1">
                <a:solidFill>
                  <a:schemeClr val="dk1"/>
                </a:solidFill>
                <a:latin typeface="Lato"/>
                <a:ea typeface="Lato"/>
                <a:cs typeface="Lato"/>
                <a:sym typeface="Lato"/>
              </a:rPr>
              <a:t>Underground Railroad</a:t>
            </a:r>
            <a:endParaRPr sz="1300" i="1">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Born into slavery in Maryland -- then after she escaped, she helped to liberate her friends &amp; family as well</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After shepherding fugitives, she joined the Union Army in the Civil War</a:t>
            </a:r>
            <a:endParaRPr sz="1300">
              <a:solidFill>
                <a:schemeClr val="dk1"/>
              </a:solidFill>
              <a:latin typeface="Lato"/>
              <a:ea typeface="Lato"/>
              <a:cs typeface="Lato"/>
              <a:sym typeface="Lato"/>
            </a:endParaRPr>
          </a:p>
          <a:p>
            <a:pPr marL="914400" lvl="1"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Was a scout and a spy</a:t>
            </a:r>
            <a:endParaRPr sz="1300">
              <a:solidFill>
                <a:schemeClr val="dk1"/>
              </a:solidFill>
              <a:latin typeface="Lato"/>
              <a:ea typeface="Lato"/>
              <a:cs typeface="Lato"/>
              <a:sym typeface="Lato"/>
            </a:endParaRPr>
          </a:p>
          <a:p>
            <a:pPr marL="914400" lvl="1"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Famously led the raid at Combahee Ferry, which freed more than 700 people</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Continued her activism as a suffragist at the turn of the century</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b="1" i="1">
                <a:solidFill>
                  <a:schemeClr val="dk1"/>
                </a:solidFill>
                <a:latin typeface="Lato"/>
                <a:ea typeface="Lato"/>
                <a:cs typeface="Lato"/>
                <a:sym typeface="Lato"/>
              </a:rPr>
              <a:t>Quote</a:t>
            </a:r>
            <a:r>
              <a:rPr lang="en" sz="1300">
                <a:solidFill>
                  <a:schemeClr val="dk1"/>
                </a:solidFill>
                <a:latin typeface="Lato"/>
                <a:ea typeface="Lato"/>
                <a:cs typeface="Lato"/>
                <a:sym typeface="Lato"/>
              </a:rPr>
              <a:t>: “I was the conductor of the Underground Railroad for eight years, and I can say what most conductors can’t say — I never ran my train off the track and I never lost a passenger.” -- Tubman at a suffrage convention in 1896</a:t>
            </a:r>
            <a:endParaRPr sz="1300">
              <a:solidFill>
                <a:schemeClr val="dk1"/>
              </a:solidFill>
              <a:latin typeface="Lato"/>
              <a:ea typeface="Lato"/>
              <a:cs typeface="Lato"/>
              <a:sym typeface="Lato"/>
            </a:endParaRPr>
          </a:p>
        </p:txBody>
      </p:sp>
      <p:pic>
        <p:nvPicPr>
          <p:cNvPr id="114" name="Google Shape;114;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476500" y="1310195"/>
            <a:ext cx="3362700" cy="26755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The Underground Railroad</a:t>
            </a:r>
            <a:endParaRPr/>
          </a:p>
        </p:txBody>
      </p:sp>
      <p:sp>
        <p:nvSpPr>
          <p:cNvPr id="120" name="Google Shape;120;p23"/>
          <p:cNvSpPr txBox="1">
            <a:spLocks noGrp="1"/>
          </p:cNvSpPr>
          <p:nvPr>
            <p:ph type="body" idx="1"/>
          </p:nvPr>
        </p:nvSpPr>
        <p:spPr>
          <a:xfrm>
            <a:off x="311700" y="1017725"/>
            <a:ext cx="4458000" cy="355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A system of safe-houses and barns, churches, and businesses that protected freedom seekers (formerly enslaved people) away from enslavers</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Helped guide 100,000 people to freedom</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“Conductors”, such as Harriet Tubman, guided freedom seekers from place to place</a:t>
            </a:r>
            <a:endParaRPr sz="1300">
              <a:solidFill>
                <a:schemeClr val="dk1"/>
              </a:solidFill>
              <a:latin typeface="Lato"/>
              <a:ea typeface="Lato"/>
              <a:cs typeface="Lato"/>
              <a:sym typeface="Lato"/>
            </a:endParaRPr>
          </a:p>
          <a:p>
            <a:pPr marL="914400" lvl="1"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Different safe-houses along the many routes were called “stations”, guided by “station-masters”</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Conductors often posed as enslaved people and went to plantations directly</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Due to the danger associated with capture, operations often occurred at night</a:t>
            </a:r>
            <a:endParaRPr sz="1300">
              <a:solidFill>
                <a:schemeClr val="dk1"/>
              </a:solidFill>
              <a:latin typeface="Lato"/>
              <a:ea typeface="Lato"/>
              <a:cs typeface="Lato"/>
              <a:sym typeface="Lato"/>
            </a:endParaRPr>
          </a:p>
        </p:txBody>
      </p:sp>
      <p:pic>
        <p:nvPicPr>
          <p:cNvPr id="121" name="Google Shape;121;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936874" y="1509964"/>
            <a:ext cx="4045624" cy="21235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Frederick Douglass </a:t>
            </a:r>
            <a:r>
              <a:rPr lang="en" sz="2000"/>
              <a:t>(1817-1895)</a:t>
            </a:r>
            <a:endParaRPr/>
          </a:p>
        </p:txBody>
      </p:sp>
      <p:sp>
        <p:nvSpPr>
          <p:cNvPr id="127" name="Google Shape;127;p24"/>
          <p:cNvSpPr txBox="1">
            <a:spLocks noGrp="1"/>
          </p:cNvSpPr>
          <p:nvPr>
            <p:ph type="body" idx="1"/>
          </p:nvPr>
        </p:nvSpPr>
        <p:spPr>
          <a:xfrm>
            <a:off x="311700" y="1017725"/>
            <a:ext cx="5599800" cy="355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Born into slavery in Maryland, but liberated himself</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i="1">
                <a:solidFill>
                  <a:schemeClr val="dk1"/>
                </a:solidFill>
                <a:latin typeface="Lato"/>
                <a:ea typeface="Lato"/>
                <a:cs typeface="Lato"/>
                <a:sym typeface="Lato"/>
              </a:rPr>
              <a:t>Writer, preacher and orator</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 Spoke incisively on many social issues, first and foremost American slavery</a:t>
            </a:r>
            <a:endParaRPr sz="1300">
              <a:solidFill>
                <a:schemeClr val="dk1"/>
              </a:solidFill>
              <a:latin typeface="Lato"/>
              <a:ea typeface="Lato"/>
              <a:cs typeface="Lato"/>
              <a:sym typeface="Lato"/>
            </a:endParaRPr>
          </a:p>
          <a:p>
            <a:pPr marL="914400" lvl="1"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Wrote 3 autobiographies</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Actively supported women’s suffrage</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Became the first Black American nominated for Vice President, running on the Equal Rights Party ticket</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Times New Roman"/>
              <a:buChar char="●"/>
            </a:pPr>
            <a:r>
              <a:rPr lang="en" sz="1300" b="1" i="1">
                <a:solidFill>
                  <a:schemeClr val="dk1"/>
                </a:solidFill>
                <a:latin typeface="Lato"/>
                <a:ea typeface="Lato"/>
                <a:cs typeface="Lato"/>
                <a:sym typeface="Lato"/>
              </a:rPr>
              <a:t>Watch</a:t>
            </a:r>
            <a:r>
              <a:rPr lang="en" sz="1300">
                <a:solidFill>
                  <a:schemeClr val="dk1"/>
                </a:solidFill>
                <a:latin typeface="Lato"/>
                <a:ea typeface="Lato"/>
                <a:cs typeface="Lato"/>
                <a:sym typeface="Lato"/>
              </a:rPr>
              <a:t>: </a:t>
            </a:r>
            <a:r>
              <a:rPr lang="en" sz="1300" u="sng">
                <a:solidFill>
                  <a:schemeClr val="hlink"/>
                </a:solidFill>
                <a:latin typeface="Lato"/>
                <a:ea typeface="Lato"/>
                <a:cs typeface="Lato"/>
                <a:sym typeface="Lato"/>
                <a:hlinkClick r:id="rId3"/>
              </a:rPr>
              <a:t>“What, to the slave, is 4th of July?”</a:t>
            </a:r>
            <a:endParaRPr sz="1300">
              <a:solidFill>
                <a:schemeClr val="dk1"/>
              </a:solidFill>
              <a:latin typeface="Lato"/>
              <a:ea typeface="Lato"/>
              <a:cs typeface="Lato"/>
              <a:sym typeface="Lato"/>
            </a:endParaRPr>
          </a:p>
        </p:txBody>
      </p:sp>
      <p:pic>
        <p:nvPicPr>
          <p:cNvPr id="128" name="Google Shape;128;p2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081200" y="882775"/>
            <a:ext cx="2751103" cy="38209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5" descr="In a Fourth of July holiday special, we hear the words of Frederick Douglass. Born into slavery around 1818, Douglass became a key leader of the abolitionist movement. On July 5, 1852, in Rochester, New York, he gave one of his most famous speeches, “The Meaning of July Fourth for the Negro.” He was addressing the Rochester Ladies Antislavery Society. This is actor James Earl Jones reading the speech during a performance of historian Howard Zinn’s acclaimed book, “Voices of a People’s History of the United States.” He was introduced by Zinn.&#10;&#10;#DemocracyNow&#10;&#10;Democracy Now! is an independent global news hour that airs on nearly 1,400 TV and radio stations Monday through Friday. Watch our livestream 8-9AM ET: https://democracynow.org&#10;&#10;Please consider supporting independent media by making a donation to Democracy Now! today: https://democracynow.org/donate&#10;&#10;FOLLOW DEMOCRACY NOW! ONLINE:&#10;YouTube: http://youtube.com/democracynow &#10;Facebook: http://facebook.com/democracynow &#10;Twitter: https://twitter.com/democracynow&#10;Instagram: http://instagram.com/democracynow&#10;SoundCloud: http://soundcloud.com/democracynow &#10;iTunes: https://itunes.apple.com/podcast/democracy-now!-audio/id73802554 &#10;Daily Email Digest: https://democracynow.org/subscribe" title="“What to the Slave is 4th of July?”: James Earl Jones Reads Frederick Douglass’s Historic Speech">
            <a:hlinkClick r:id="rId3"/>
          </p:cNvPr>
          <p:cNvPicPr preferRelativeResize="0"/>
          <p:nvPr/>
        </p:nvPicPr>
        <p:blipFill>
          <a:blip r:embed="rId4">
            <a:alphaModFix/>
          </a:blip>
          <a:stretch>
            <a:fillRect/>
          </a:stretch>
        </p:blipFill>
        <p:spPr>
          <a:xfrm>
            <a:off x="1457425" y="228600"/>
            <a:ext cx="6229150" cy="4174825"/>
          </a:xfrm>
          <a:prstGeom prst="rect">
            <a:avLst/>
          </a:prstGeom>
          <a:noFill/>
          <a:ln>
            <a:noFill/>
          </a:ln>
        </p:spPr>
      </p:pic>
      <p:sp>
        <p:nvSpPr>
          <p:cNvPr id="134" name="Google Shape;134;p25"/>
          <p:cNvSpPr txBox="1"/>
          <p:nvPr/>
        </p:nvSpPr>
        <p:spPr>
          <a:xfrm>
            <a:off x="1457425" y="4403425"/>
            <a:ext cx="6229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https://www.youtube.com/watch?v=O0baE_CtU08&amp;ab_channel=DemocracyNow%21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i="1"/>
              <a:t>The Liberator</a:t>
            </a:r>
            <a:r>
              <a:rPr lang="en" sz="2500"/>
              <a:t> Newspaper</a:t>
            </a:r>
            <a:endParaRPr/>
          </a:p>
        </p:txBody>
      </p:sp>
      <p:sp>
        <p:nvSpPr>
          <p:cNvPr id="140" name="Google Shape;140;p26"/>
          <p:cNvSpPr txBox="1">
            <a:spLocks noGrp="1"/>
          </p:cNvSpPr>
          <p:nvPr>
            <p:ph type="body" idx="1"/>
          </p:nvPr>
        </p:nvSpPr>
        <p:spPr>
          <a:xfrm>
            <a:off x="311700" y="1017725"/>
            <a:ext cx="5164800" cy="355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An abolitionist newspaper</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Ran from 1831 - 1865</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Printed and published in Boston by William Lloyd Garrison</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More religious than political</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Appealed to the moral conscience of its readers</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Demanded “immediatism”: the immediate freeing of all slaves</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Became a sort of community bulletin board for abolitionists, like Frederick Douglass and Henry David Thoreau</a:t>
            </a:r>
            <a:endParaRPr sz="1300">
              <a:solidFill>
                <a:schemeClr val="dk1"/>
              </a:solidFill>
              <a:latin typeface="Lato"/>
              <a:ea typeface="Lato"/>
              <a:cs typeface="Lato"/>
              <a:sym typeface="Lato"/>
            </a:endParaRPr>
          </a:p>
          <a:p>
            <a:pPr marL="914400" lvl="1"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Douglass was inspired by the Liberator to write his own, Black-led abolitionist newspaper: </a:t>
            </a:r>
            <a:r>
              <a:rPr lang="en" sz="1300" i="1">
                <a:solidFill>
                  <a:schemeClr val="dk1"/>
                </a:solidFill>
                <a:latin typeface="Lato"/>
                <a:ea typeface="Lato"/>
                <a:cs typeface="Lato"/>
                <a:sym typeface="Lato"/>
              </a:rPr>
              <a:t>The North Star</a:t>
            </a:r>
            <a:endParaRPr sz="1300">
              <a:solidFill>
                <a:schemeClr val="dk1"/>
              </a:solidFill>
              <a:latin typeface="Lato"/>
              <a:ea typeface="Lato"/>
              <a:cs typeface="Lato"/>
              <a:sym typeface="Lato"/>
            </a:endParaRPr>
          </a:p>
        </p:txBody>
      </p:sp>
      <p:pic>
        <p:nvPicPr>
          <p:cNvPr id="141" name="Google Shape;141;p2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139550" y="747838"/>
            <a:ext cx="2515436" cy="38209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William Lloyd Garrison </a:t>
            </a:r>
            <a:r>
              <a:rPr lang="en" sz="2000"/>
              <a:t>(1805-1879)</a:t>
            </a:r>
            <a:endParaRPr/>
          </a:p>
        </p:txBody>
      </p:sp>
      <p:sp>
        <p:nvSpPr>
          <p:cNvPr id="147" name="Google Shape;147;p27"/>
          <p:cNvSpPr txBox="1">
            <a:spLocks noGrp="1"/>
          </p:cNvSpPr>
          <p:nvPr>
            <p:ph type="body" idx="1"/>
          </p:nvPr>
        </p:nvSpPr>
        <p:spPr>
          <a:xfrm>
            <a:off x="311700" y="1017725"/>
            <a:ext cx="5505300" cy="355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3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Times New Roman"/>
              <a:buChar char="●"/>
            </a:pPr>
            <a:r>
              <a:rPr lang="en" sz="1400">
                <a:solidFill>
                  <a:schemeClr val="dk1"/>
                </a:solidFill>
                <a:latin typeface="Lato"/>
                <a:ea typeface="Lato"/>
                <a:cs typeface="Lato"/>
                <a:sym typeface="Lato"/>
              </a:rPr>
              <a:t>Writer and prominent Christian</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Best known for his anti-slavery newspaper, </a:t>
            </a:r>
            <a:r>
              <a:rPr lang="en" sz="1400" i="1">
                <a:solidFill>
                  <a:schemeClr val="dk1"/>
                </a:solidFill>
                <a:latin typeface="Lato"/>
                <a:ea typeface="Lato"/>
                <a:cs typeface="Lato"/>
                <a:sym typeface="Lato"/>
              </a:rPr>
              <a:t>The Liberator</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Rejected American government on the basis that its engagement in war, imperialism, and slavery made it corrupt and tyrannical</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Source of his beliefs and morality came from his ardent Christianity</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One of the founders of the American Anti-Slavery Society</a:t>
            </a:r>
            <a:endParaRPr sz="1400">
              <a:solidFill>
                <a:schemeClr val="dk1"/>
              </a:solidFill>
              <a:latin typeface="Lato"/>
              <a:ea typeface="Lato"/>
              <a:cs typeface="Lato"/>
              <a:sym typeface="Lato"/>
            </a:endParaRPr>
          </a:p>
        </p:txBody>
      </p:sp>
      <p:pic>
        <p:nvPicPr>
          <p:cNvPr id="148" name="Google Shape;148;p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911500" y="1539350"/>
            <a:ext cx="2954552" cy="19778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John Brown </a:t>
            </a:r>
            <a:r>
              <a:rPr lang="en" sz="2000"/>
              <a:t>(1800-1859)</a:t>
            </a:r>
            <a:endParaRPr/>
          </a:p>
        </p:txBody>
      </p:sp>
      <p:sp>
        <p:nvSpPr>
          <p:cNvPr id="154" name="Google Shape;154;p28"/>
          <p:cNvSpPr txBox="1">
            <a:spLocks noGrp="1"/>
          </p:cNvSpPr>
          <p:nvPr>
            <p:ph type="body" idx="1"/>
          </p:nvPr>
        </p:nvSpPr>
        <p:spPr>
          <a:xfrm>
            <a:off x="311700" y="1017725"/>
            <a:ext cx="5424000" cy="355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3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Times New Roman"/>
              <a:buChar char="●"/>
            </a:pPr>
            <a:r>
              <a:rPr lang="en" sz="1400">
                <a:solidFill>
                  <a:schemeClr val="dk1"/>
                </a:solidFill>
                <a:latin typeface="Lato"/>
                <a:ea typeface="Lato"/>
                <a:cs typeface="Lato"/>
                <a:sym typeface="Lato"/>
              </a:rPr>
              <a:t>Direct organizer and guerrilla fighter</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Known for fighting in Bleeding Kansas, a conflict between abolitionists and the U.S. government</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rgbClr val="202122"/>
                </a:solidFill>
                <a:highlight>
                  <a:srgbClr val="FFFFFF"/>
                </a:highlight>
                <a:latin typeface="Lato"/>
                <a:ea typeface="Lato"/>
                <a:cs typeface="Lato"/>
                <a:sym typeface="Lato"/>
              </a:rPr>
              <a:t>Believed he was “an instrument of God”, born to strike down the system of American slavery as a “sacred obligation”</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Incited and attempted slave uprising at Harper’s Ferry</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Was ultimately executed by the government for “treason”</a:t>
            </a:r>
            <a:endParaRPr sz="1400">
              <a:solidFill>
                <a:schemeClr val="dk1"/>
              </a:solidFill>
              <a:latin typeface="Lato"/>
              <a:ea typeface="Lato"/>
              <a:cs typeface="Lato"/>
              <a:sym typeface="Lato"/>
            </a:endParaRPr>
          </a:p>
        </p:txBody>
      </p:sp>
      <p:pic>
        <p:nvPicPr>
          <p:cNvPr id="155" name="Google Shape;155;p2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911500" y="1437375"/>
            <a:ext cx="2927700" cy="210428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Ralph Waldo Emerson </a:t>
            </a:r>
            <a:r>
              <a:rPr lang="en" sz="2000"/>
              <a:t>(1803-1882)</a:t>
            </a:r>
            <a:endParaRPr/>
          </a:p>
        </p:txBody>
      </p:sp>
      <p:sp>
        <p:nvSpPr>
          <p:cNvPr id="161" name="Google Shape;161;p29"/>
          <p:cNvSpPr txBox="1">
            <a:spLocks noGrp="1"/>
          </p:cNvSpPr>
          <p:nvPr>
            <p:ph type="body" idx="1"/>
          </p:nvPr>
        </p:nvSpPr>
        <p:spPr>
          <a:xfrm>
            <a:off x="311700" y="1017725"/>
            <a:ext cx="5357400" cy="355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3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Times New Roman"/>
              <a:buChar char="●"/>
            </a:pPr>
            <a:r>
              <a:rPr lang="en" sz="1400">
                <a:solidFill>
                  <a:schemeClr val="dk1"/>
                </a:solidFill>
                <a:latin typeface="Lato"/>
                <a:ea typeface="Lato"/>
                <a:cs typeface="Lato"/>
                <a:sym typeface="Lato"/>
              </a:rPr>
              <a:t>Essayist, poet, and philosopher</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Prominent leader in the transcendentalism movement</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One of the key figures in the American romantic movement</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Famous for essays such as “Nature” and “Self-Reliance”</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Known as a champion of “individualism” and the freedom of the individual</a:t>
            </a:r>
            <a:endParaRPr sz="1400">
              <a:solidFill>
                <a:schemeClr val="dk1"/>
              </a:solidFill>
              <a:latin typeface="Lato"/>
              <a:ea typeface="Lato"/>
              <a:cs typeface="Lato"/>
              <a:sym typeface="Lato"/>
            </a:endParaRPr>
          </a:p>
          <a:p>
            <a:pPr marL="457200" lvl="0" indent="-317500" algn="l" rtl="0">
              <a:spcBef>
                <a:spcPts val="0"/>
              </a:spcBef>
              <a:spcAft>
                <a:spcPts val="0"/>
              </a:spcAft>
              <a:buClr>
                <a:schemeClr val="dk1"/>
              </a:buClr>
              <a:buSzPts val="1400"/>
              <a:buFont typeface="Lato"/>
              <a:buChar char="●"/>
            </a:pPr>
            <a:r>
              <a:rPr lang="en" sz="1400">
                <a:solidFill>
                  <a:schemeClr val="dk1"/>
                </a:solidFill>
                <a:latin typeface="Lato"/>
                <a:ea typeface="Lato"/>
                <a:cs typeface="Lato"/>
                <a:sym typeface="Lato"/>
              </a:rPr>
              <a:t>Mentor and friend of Henry David Thoreau</a:t>
            </a:r>
            <a:endParaRPr sz="1400">
              <a:solidFill>
                <a:schemeClr val="dk1"/>
              </a:solidFill>
              <a:latin typeface="Lato"/>
              <a:ea typeface="Lato"/>
              <a:cs typeface="Lato"/>
              <a:sym typeface="Lato"/>
            </a:endParaRPr>
          </a:p>
        </p:txBody>
      </p:sp>
      <p:pic>
        <p:nvPicPr>
          <p:cNvPr id="162" name="Google Shape;162;p2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911500" y="667550"/>
            <a:ext cx="2927701" cy="380839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CIVIC ACTION &amp; ENGAGEMENT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t>How might you protest unjust laws in the mid-19th century?</a:t>
            </a:r>
            <a:endParaRPr sz="2700"/>
          </a:p>
        </p:txBody>
      </p:sp>
      <p:sp>
        <p:nvSpPr>
          <p:cNvPr id="173" name="Google Shape;173;p31"/>
          <p:cNvSpPr txBox="1">
            <a:spLocks noGrp="1"/>
          </p:cNvSpPr>
          <p:nvPr>
            <p:ph type="body" idx="1"/>
          </p:nvPr>
        </p:nvSpPr>
        <p:spPr>
          <a:xfrm>
            <a:off x="311700" y="1017725"/>
            <a:ext cx="5357400" cy="355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300">
              <a:solidFill>
                <a:schemeClr val="dk1"/>
              </a:solidFill>
              <a:latin typeface="Lato"/>
              <a:ea typeface="Lato"/>
              <a:cs typeface="Lato"/>
              <a:sym typeface="Lato"/>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Give a speech</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Write poetry</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Write an essay for a newspaper</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Print and distribute pamphlets &amp; newspapers</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Purchase products made without slave labor</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Attend a rally</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Provide shelter to formerly enslaved people (mutual aid)</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Refuse to pay taxes</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HISTORICAL CONTEXT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ct val="45833"/>
              <a:buFont typeface="Arial"/>
              <a:buNone/>
            </a:pPr>
            <a:r>
              <a:rPr lang="en" sz="2400"/>
              <a:t>How might you protest unjust laws today?</a:t>
            </a:r>
            <a:endParaRPr sz="2700"/>
          </a:p>
          <a:p>
            <a:pPr marL="0" lvl="0" indent="0" algn="l" rtl="0">
              <a:spcBef>
                <a:spcPts val="0"/>
              </a:spcBef>
              <a:spcAft>
                <a:spcPts val="0"/>
              </a:spcAft>
              <a:buNone/>
            </a:pPr>
            <a:endParaRPr sz="2500"/>
          </a:p>
        </p:txBody>
      </p:sp>
      <p:sp>
        <p:nvSpPr>
          <p:cNvPr id="179" name="Google Shape;179;p32"/>
          <p:cNvSpPr txBox="1">
            <a:spLocks noGrp="1"/>
          </p:cNvSpPr>
          <p:nvPr>
            <p:ph type="body" idx="1"/>
          </p:nvPr>
        </p:nvSpPr>
        <p:spPr>
          <a:xfrm>
            <a:off x="311700" y="1017725"/>
            <a:ext cx="5357400" cy="35511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endParaRPr sz="1300">
              <a:solidFill>
                <a:schemeClr val="dk1"/>
              </a:solidFill>
              <a:latin typeface="Lato"/>
              <a:ea typeface="Lato"/>
              <a:cs typeface="Lato"/>
              <a:sym typeface="Lato"/>
            </a:endParaRPr>
          </a:p>
          <a:p>
            <a:pPr marL="457200" lvl="0" indent="-330200" algn="l"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Provide mutual aid</a:t>
            </a:r>
            <a:endParaRPr sz="1600">
              <a:solidFill>
                <a:srgbClr val="000000"/>
              </a:solidFill>
              <a:latin typeface="Times New Roman"/>
              <a:ea typeface="Times New Roman"/>
              <a:cs typeface="Times New Roman"/>
              <a:sym typeface="Times New Roman"/>
            </a:endParaRPr>
          </a:p>
          <a:p>
            <a:pPr marL="457200" lvl="0" indent="-330200" algn="l"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Write an essay/speech</a:t>
            </a:r>
            <a:endParaRPr sz="1600">
              <a:solidFill>
                <a:srgbClr val="000000"/>
              </a:solidFill>
              <a:latin typeface="Times New Roman"/>
              <a:ea typeface="Times New Roman"/>
              <a:cs typeface="Times New Roman"/>
              <a:sym typeface="Times New Roman"/>
            </a:endParaRPr>
          </a:p>
          <a:p>
            <a:pPr marL="457200" lvl="0" indent="-330200" algn="l"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Click “like” on a cause you care about on social media</a:t>
            </a:r>
            <a:endParaRPr sz="1600">
              <a:solidFill>
                <a:srgbClr val="000000"/>
              </a:solidFill>
              <a:latin typeface="Times New Roman"/>
              <a:ea typeface="Times New Roman"/>
              <a:cs typeface="Times New Roman"/>
              <a:sym typeface="Times New Roman"/>
            </a:endParaRPr>
          </a:p>
          <a:p>
            <a:pPr marL="457200" lvl="0" indent="-330200" algn="l"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Read valid news</a:t>
            </a:r>
            <a:endParaRPr sz="1600">
              <a:solidFill>
                <a:srgbClr val="000000"/>
              </a:solidFill>
              <a:latin typeface="Times New Roman"/>
              <a:ea typeface="Times New Roman"/>
              <a:cs typeface="Times New Roman"/>
              <a:sym typeface="Times New Roman"/>
            </a:endParaRPr>
          </a:p>
          <a:p>
            <a:pPr marL="457200" lvl="0" indent="-330200" algn="l"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Talk with family members</a:t>
            </a:r>
            <a:endParaRPr sz="1600">
              <a:solidFill>
                <a:srgbClr val="000000"/>
              </a:solidFill>
              <a:latin typeface="Times New Roman"/>
              <a:ea typeface="Times New Roman"/>
              <a:cs typeface="Times New Roman"/>
              <a:sym typeface="Times New Roman"/>
            </a:endParaRPr>
          </a:p>
          <a:p>
            <a:pPr marL="457200" lvl="0" indent="-330200" algn="l"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Protest with a dedicated group</a:t>
            </a:r>
            <a:endParaRPr sz="1600">
              <a:solidFill>
                <a:srgbClr val="000000"/>
              </a:solidFill>
              <a:latin typeface="Times New Roman"/>
              <a:ea typeface="Times New Roman"/>
              <a:cs typeface="Times New Roman"/>
              <a:sym typeface="Times New Roman"/>
            </a:endParaRPr>
          </a:p>
          <a:p>
            <a:pPr marL="457200" lvl="0" indent="-330200" algn="l"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Community organizing</a:t>
            </a:r>
            <a:endParaRPr sz="1600">
              <a:solidFill>
                <a:srgbClr val="000000"/>
              </a:solidFill>
              <a:latin typeface="Times New Roman"/>
              <a:ea typeface="Times New Roman"/>
              <a:cs typeface="Times New Roman"/>
              <a:sym typeface="Times New Roman"/>
            </a:endParaRPr>
          </a:p>
          <a:p>
            <a:pPr marL="457200" lvl="0" indent="-330200" algn="l"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Vote</a:t>
            </a:r>
            <a:endParaRPr sz="1600">
              <a:solidFill>
                <a:srgbClr val="000000"/>
              </a:solidFill>
              <a:latin typeface="Times New Roman"/>
              <a:ea typeface="Times New Roman"/>
              <a:cs typeface="Times New Roman"/>
              <a:sym typeface="Times New Roman"/>
            </a:endParaRPr>
          </a:p>
          <a:p>
            <a:pPr marL="457200" lvl="0" indent="-330200" algn="l"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Campaign for an issue or candidate</a:t>
            </a:r>
            <a:endParaRPr sz="1600">
              <a:solidFill>
                <a:srgbClr val="000000"/>
              </a:solidFill>
              <a:latin typeface="Times New Roman"/>
              <a:ea typeface="Times New Roman"/>
              <a:cs typeface="Times New Roman"/>
              <a:sym typeface="Times New Roman"/>
            </a:endParaRPr>
          </a:p>
          <a:p>
            <a:pPr marL="457200" lvl="0" indent="-330200" algn="l"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Put up bumper stickers/lawn signs</a:t>
            </a:r>
            <a:endParaRPr sz="1600">
              <a:solidFill>
                <a:srgbClr val="000000"/>
              </a:solidFill>
              <a:latin typeface="Times New Roman"/>
              <a:ea typeface="Times New Roman"/>
              <a:cs typeface="Times New Roman"/>
              <a:sym typeface="Times New Roman"/>
            </a:endParaRPr>
          </a:p>
          <a:p>
            <a:pPr marL="457200" lvl="0" indent="-330200" algn="l"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Go to a march</a:t>
            </a:r>
            <a:endParaRPr sz="1600">
              <a:solidFill>
                <a:srgbClr val="000000"/>
              </a:solidFill>
              <a:latin typeface="Times New Roman"/>
              <a:ea typeface="Times New Roman"/>
              <a:cs typeface="Times New Roman"/>
              <a:sym typeface="Times New Roman"/>
            </a:endParaRPr>
          </a:p>
          <a:p>
            <a:pPr marL="457200" lvl="0" indent="-330200" algn="l"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Make a political meme</a:t>
            </a:r>
            <a:endParaRPr sz="1600">
              <a:solidFill>
                <a:srgbClr val="000000"/>
              </a:solidFill>
              <a:latin typeface="Times New Roman"/>
              <a:ea typeface="Times New Roman"/>
              <a:cs typeface="Times New Roman"/>
              <a:sym typeface="Times New Roman"/>
            </a:endParaRPr>
          </a:p>
          <a:p>
            <a:pPr marL="457200" lvl="0" indent="-330200" algn="l"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Refuse to pay taxes</a:t>
            </a:r>
            <a:endParaRPr sz="1300">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Fugitive Slave Acts of 1793 and 1850</a:t>
            </a:r>
            <a:endParaRPr/>
          </a:p>
        </p:txBody>
      </p:sp>
      <p:sp>
        <p:nvSpPr>
          <p:cNvPr id="66" name="Google Shape;66;p15"/>
          <p:cNvSpPr txBox="1">
            <a:spLocks noGrp="1"/>
          </p:cNvSpPr>
          <p:nvPr>
            <p:ph type="body" idx="1"/>
          </p:nvPr>
        </p:nvSpPr>
        <p:spPr>
          <a:xfrm>
            <a:off x="311700" y="1017725"/>
            <a:ext cx="5164800" cy="355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Authorized enslavers and their “agents” to capture and return runaway enslaved people, anywhere in the U.S. territory</a:t>
            </a:r>
            <a:endParaRPr sz="1300">
              <a:solidFill>
                <a:schemeClr val="dk1"/>
              </a:solidFill>
              <a:latin typeface="Lato"/>
              <a:ea typeface="Lato"/>
              <a:cs typeface="Lato"/>
              <a:sym typeface="Lato"/>
            </a:endParaRPr>
          </a:p>
          <a:p>
            <a:pPr marL="914400" lvl="1"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This included within borders of “free” states</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Created harsher penalties on those who aided and abetted formerly enslaved people</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Some of the most violated pieces of federal legislation in American history</a:t>
            </a:r>
            <a:endParaRPr sz="1300">
              <a:solidFill>
                <a:schemeClr val="dk1"/>
              </a:solidFill>
              <a:latin typeface="Lato"/>
              <a:ea typeface="Lato"/>
              <a:cs typeface="Lato"/>
              <a:sym typeface="Lato"/>
            </a:endParaRPr>
          </a:p>
          <a:p>
            <a:pPr marL="914400" lvl="1"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Most Northern states intentionally neglected to enforce the law, and passed laws to protect freedom chasers</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Nicknamed the “Bloodhound Bill” by abolitionists</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Especially after the passage of the second act in 1850,  this was considered one of the causes of the Civil War</a:t>
            </a:r>
            <a:endParaRPr sz="1300">
              <a:solidFill>
                <a:schemeClr val="dk1"/>
              </a:solidFill>
              <a:latin typeface="Lato"/>
              <a:ea typeface="Lato"/>
              <a:cs typeface="Lato"/>
              <a:sym typeface="Lato"/>
            </a:endParaRPr>
          </a:p>
        </p:txBody>
      </p:sp>
      <p:pic>
        <p:nvPicPr>
          <p:cNvPr id="67" name="Google Shape;67;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628900" y="1330350"/>
            <a:ext cx="3362700" cy="24827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War with México</a:t>
            </a:r>
            <a:r>
              <a:rPr lang="en" sz="2000"/>
              <a:t> </a:t>
            </a:r>
            <a:r>
              <a:rPr lang="en" sz="2000">
                <a:solidFill>
                  <a:srgbClr val="181818"/>
                </a:solidFill>
                <a:highlight>
                  <a:srgbClr val="FFFFFF"/>
                </a:highlight>
              </a:rPr>
              <a:t>(1846-48)</a:t>
            </a:r>
            <a:endParaRPr sz="2000"/>
          </a:p>
        </p:txBody>
      </p:sp>
      <p:sp>
        <p:nvSpPr>
          <p:cNvPr id="73" name="Google Shape;73;p16"/>
          <p:cNvSpPr txBox="1">
            <a:spLocks noGrp="1"/>
          </p:cNvSpPr>
          <p:nvPr>
            <p:ph type="body" idx="1"/>
          </p:nvPr>
        </p:nvSpPr>
        <p:spPr>
          <a:xfrm>
            <a:off x="311700" y="1017725"/>
            <a:ext cx="5164800" cy="355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The United States went to war with México to colonize more territory, as a result of American “manifest destiny” philosophy</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Stemmed from the 1845 U.S. annexation of Texas</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After U.S. “victory”, México lost one-third of its territory</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National dispute in the U.S.: would slavery be permitted in the new Western territories?</a:t>
            </a:r>
            <a:endParaRPr sz="1300">
              <a:solidFill>
                <a:schemeClr val="dk1"/>
              </a:solidFill>
              <a:latin typeface="Lato"/>
              <a:ea typeface="Lato"/>
              <a:cs typeface="Lato"/>
              <a:sym typeface="Lato"/>
            </a:endParaRPr>
          </a:p>
          <a:p>
            <a:pPr marL="914400" lvl="1"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Texas would be admitted as a “slave state”: one in which slavery was legal</a:t>
            </a:r>
            <a:endParaRPr sz="1300">
              <a:solidFill>
                <a:schemeClr val="dk1"/>
              </a:solidFill>
              <a:latin typeface="Lato"/>
              <a:ea typeface="Lato"/>
              <a:cs typeface="Lato"/>
              <a:sym typeface="Lato"/>
            </a:endParaRPr>
          </a:p>
          <a:p>
            <a:pPr marL="914400" lvl="1"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Southern states threatened to secede</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Led to the Compromise of 1850</a:t>
            </a:r>
            <a:endParaRPr sz="1300">
              <a:solidFill>
                <a:schemeClr val="dk1"/>
              </a:solidFill>
              <a:latin typeface="Lato"/>
              <a:ea typeface="Lato"/>
              <a:cs typeface="Lato"/>
              <a:sym typeface="Lato"/>
            </a:endParaRPr>
          </a:p>
        </p:txBody>
      </p:sp>
      <p:pic>
        <p:nvPicPr>
          <p:cNvPr id="74" name="Google Shape;74;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476500" y="1199725"/>
            <a:ext cx="3362700" cy="22765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Compromise of 1850</a:t>
            </a:r>
            <a:endParaRPr/>
          </a:p>
        </p:txBody>
      </p:sp>
      <p:sp>
        <p:nvSpPr>
          <p:cNvPr id="80" name="Google Shape;80;p17"/>
          <p:cNvSpPr txBox="1">
            <a:spLocks noGrp="1"/>
          </p:cNvSpPr>
          <p:nvPr>
            <p:ph type="body" idx="1"/>
          </p:nvPr>
        </p:nvSpPr>
        <p:spPr>
          <a:xfrm>
            <a:off x="311700" y="1017725"/>
            <a:ext cx="4587600" cy="355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A compromise made up of 5 bills</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Meant to resolve the burning issue of slavery’s legality in the new U.S. territories, afte the Mexican-American war</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Main points:</a:t>
            </a:r>
            <a:endParaRPr sz="1300">
              <a:solidFill>
                <a:schemeClr val="dk1"/>
              </a:solidFill>
              <a:latin typeface="Lato"/>
              <a:ea typeface="Lato"/>
              <a:cs typeface="Lato"/>
              <a:sym typeface="Lato"/>
            </a:endParaRPr>
          </a:p>
          <a:p>
            <a:pPr marL="914400" lvl="1"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Slavery permitted in Washington D.C.</a:t>
            </a:r>
            <a:endParaRPr sz="1300">
              <a:solidFill>
                <a:schemeClr val="dk1"/>
              </a:solidFill>
              <a:latin typeface="Lato"/>
              <a:ea typeface="Lato"/>
              <a:cs typeface="Lato"/>
              <a:sym typeface="Lato"/>
            </a:endParaRPr>
          </a:p>
          <a:p>
            <a:pPr marL="914400" lvl="1"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Greater slave trade outlawed</a:t>
            </a:r>
            <a:endParaRPr sz="1300">
              <a:solidFill>
                <a:schemeClr val="dk1"/>
              </a:solidFill>
              <a:latin typeface="Lato"/>
              <a:ea typeface="Lato"/>
              <a:cs typeface="Lato"/>
              <a:sym typeface="Lato"/>
            </a:endParaRPr>
          </a:p>
          <a:p>
            <a:pPr marL="914400" lvl="1"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California is a “free” state</a:t>
            </a:r>
            <a:endParaRPr sz="1300">
              <a:solidFill>
                <a:schemeClr val="dk1"/>
              </a:solidFill>
              <a:latin typeface="Lato"/>
              <a:ea typeface="Lato"/>
              <a:cs typeface="Lato"/>
              <a:sym typeface="Lato"/>
            </a:endParaRPr>
          </a:p>
          <a:p>
            <a:pPr marL="914400" lvl="1"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Utah &amp; New Mexico can decide via popular sovereignty if they would permit slavery</a:t>
            </a:r>
            <a:endParaRPr sz="1300">
              <a:solidFill>
                <a:schemeClr val="dk1"/>
              </a:solidFill>
              <a:latin typeface="Lato"/>
              <a:ea typeface="Lato"/>
              <a:cs typeface="Lato"/>
              <a:sym typeface="Lato"/>
            </a:endParaRPr>
          </a:p>
          <a:p>
            <a:pPr marL="914400" lvl="1"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New boundaries for the state of Texas</a:t>
            </a:r>
            <a:endParaRPr sz="1300">
              <a:solidFill>
                <a:schemeClr val="dk1"/>
              </a:solidFill>
              <a:latin typeface="Lato"/>
              <a:ea typeface="Lato"/>
              <a:cs typeface="Lato"/>
              <a:sym typeface="Lato"/>
            </a:endParaRPr>
          </a:p>
        </p:txBody>
      </p:sp>
      <p:pic>
        <p:nvPicPr>
          <p:cNvPr id="81" name="Google Shape;81;p17"/>
          <p:cNvPicPr preferRelativeResize="0"/>
          <p:nvPr/>
        </p:nvPicPr>
        <p:blipFill>
          <a:blip r:embed="rId3">
            <a:alphaModFix/>
          </a:blip>
          <a:stretch>
            <a:fillRect/>
          </a:stretch>
        </p:blipFill>
        <p:spPr>
          <a:xfrm>
            <a:off x="5007275" y="1094288"/>
            <a:ext cx="3939901" cy="29549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PEOPLE, ACTIONS, &amp; MOVEMENTS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David Walker </a:t>
            </a:r>
            <a:r>
              <a:rPr lang="en" sz="2000"/>
              <a:t>(1796-1830)</a:t>
            </a:r>
            <a:endParaRPr sz="2000"/>
          </a:p>
        </p:txBody>
      </p:sp>
      <p:sp>
        <p:nvSpPr>
          <p:cNvPr id="92" name="Google Shape;92;p19"/>
          <p:cNvSpPr txBox="1">
            <a:spLocks noGrp="1"/>
          </p:cNvSpPr>
          <p:nvPr>
            <p:ph type="body" idx="1"/>
          </p:nvPr>
        </p:nvSpPr>
        <p:spPr>
          <a:xfrm>
            <a:off x="311700" y="1017725"/>
            <a:ext cx="5599800" cy="355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Lived in Boston, Massachusetts</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i="1">
                <a:solidFill>
                  <a:schemeClr val="dk1"/>
                </a:solidFill>
                <a:latin typeface="Lato"/>
                <a:ea typeface="Lato"/>
                <a:cs typeface="Lato"/>
                <a:sym typeface="Lato"/>
              </a:rPr>
              <a:t>Writer &amp; community activist</a:t>
            </a:r>
            <a:endParaRPr sz="1300">
              <a:solidFill>
                <a:schemeClr val="dk1"/>
              </a:solidFill>
              <a:latin typeface="Lato"/>
              <a:ea typeface="Lato"/>
              <a:cs typeface="Lato"/>
              <a:sym typeface="Lato"/>
            </a:endParaRPr>
          </a:p>
          <a:p>
            <a:pPr marL="914400" lvl="1"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Distributed pamphlets of his writing to his community</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Believed that Black Americans should take action to liberate themselves</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Believed in education as a tool to liberate Black people</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Times New Roman"/>
              <a:buChar char="●"/>
            </a:pPr>
            <a:r>
              <a:rPr lang="en" sz="1300" b="1" i="1">
                <a:solidFill>
                  <a:schemeClr val="dk1"/>
                </a:solidFill>
                <a:latin typeface="Lato"/>
                <a:ea typeface="Lato"/>
                <a:cs typeface="Lato"/>
                <a:sym typeface="Lato"/>
              </a:rPr>
              <a:t>Quote</a:t>
            </a:r>
            <a:r>
              <a:rPr lang="en" sz="1300">
                <a:solidFill>
                  <a:schemeClr val="dk1"/>
                </a:solidFill>
                <a:latin typeface="Lato"/>
                <a:ea typeface="Lato"/>
                <a:cs typeface="Lato"/>
                <a:sym typeface="Lato"/>
              </a:rPr>
              <a:t>: “They think because they hold us in their infernal chains of slavery, that we wish to be white, or of their color—but they are dreadfully deceived—we wish to be just as it pleased our Creator to have made us, and no avaricious and unmerciful wretches, have any business to make slaves of, or hold us in slavery . . .” -- from </a:t>
            </a:r>
            <a:r>
              <a:rPr lang="en" sz="1300" i="1" u="sng">
                <a:solidFill>
                  <a:srgbClr val="1155CC"/>
                </a:solidFill>
                <a:latin typeface="Lato"/>
                <a:ea typeface="Lato"/>
                <a:cs typeface="Lato"/>
                <a:sym typeface="Lato"/>
                <a:hlinkClick r:id="rId3">
                  <a:extLst>
                    <a:ext uri="{A12FA001-AC4F-418D-AE19-62706E023703}">
                      <ahyp:hlinkClr xmlns:ahyp="http://schemas.microsoft.com/office/drawing/2018/hyperlinkcolor" val="tx"/>
                    </a:ext>
                  </a:extLst>
                </a:hlinkClick>
              </a:rPr>
              <a:t>Appeal to the Coloured Citizens of the World</a:t>
            </a:r>
            <a:r>
              <a:rPr lang="en" sz="1300">
                <a:solidFill>
                  <a:schemeClr val="dk1"/>
                </a:solidFill>
                <a:latin typeface="Lato"/>
                <a:ea typeface="Lato"/>
                <a:cs typeface="Lato"/>
                <a:sym typeface="Lato"/>
              </a:rPr>
              <a:t>, 1830</a:t>
            </a:r>
            <a:endParaRPr sz="1300">
              <a:latin typeface="Lato"/>
              <a:ea typeface="Lato"/>
              <a:cs typeface="Lato"/>
              <a:sym typeface="Lato"/>
            </a:endParaRPr>
          </a:p>
        </p:txBody>
      </p:sp>
      <p:pic>
        <p:nvPicPr>
          <p:cNvPr id="93" name="Google Shape;93;p19"/>
          <p:cNvPicPr preferRelativeResize="0"/>
          <p:nvPr/>
        </p:nvPicPr>
        <p:blipFill>
          <a:blip r:embed="rId4">
            <a:alphaModFix/>
          </a:blip>
          <a:stretch>
            <a:fillRect/>
          </a:stretch>
        </p:blipFill>
        <p:spPr>
          <a:xfrm>
            <a:off x="5911500" y="1473863"/>
            <a:ext cx="2927700" cy="2195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40000"/>
              <a:buFont typeface="Arial"/>
              <a:buNone/>
            </a:pPr>
            <a:r>
              <a:rPr lang="en" sz="2750"/>
              <a:t>Frances Ellen Watkins Harper</a:t>
            </a:r>
            <a:r>
              <a:rPr lang="en" sz="2500"/>
              <a:t> </a:t>
            </a:r>
            <a:r>
              <a:rPr lang="en" sz="2000"/>
              <a:t>(1825-1911)</a:t>
            </a:r>
            <a:endParaRPr/>
          </a:p>
        </p:txBody>
      </p:sp>
      <p:sp>
        <p:nvSpPr>
          <p:cNvPr id="99" name="Google Shape;99;p20"/>
          <p:cNvSpPr txBox="1">
            <a:spLocks noGrp="1"/>
          </p:cNvSpPr>
          <p:nvPr>
            <p:ph type="body" idx="1"/>
          </p:nvPr>
        </p:nvSpPr>
        <p:spPr>
          <a:xfrm>
            <a:off x="311700" y="1017725"/>
            <a:ext cx="5599800" cy="355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Born in Maryland, active on the East Coast</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i="1">
                <a:solidFill>
                  <a:schemeClr val="dk1"/>
                </a:solidFill>
                <a:latin typeface="Lato"/>
                <a:ea typeface="Lato"/>
                <a:cs typeface="Lato"/>
                <a:sym typeface="Lato"/>
              </a:rPr>
              <a:t>Writer &amp; Poet</a:t>
            </a:r>
            <a:r>
              <a:rPr lang="en" sz="1300">
                <a:solidFill>
                  <a:schemeClr val="dk1"/>
                </a:solidFill>
                <a:latin typeface="Lato"/>
                <a:ea typeface="Lato"/>
                <a:cs typeface="Lato"/>
                <a:sym typeface="Lato"/>
              </a:rPr>
              <a:t> → not all abolitionists were “on the ground” organizers</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One of the first Black women to be published in the U.S.</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b="1" i="1">
                <a:solidFill>
                  <a:schemeClr val="dk1"/>
                </a:solidFill>
                <a:latin typeface="Lato"/>
                <a:ea typeface="Lato"/>
                <a:cs typeface="Lato"/>
                <a:sym typeface="Lato"/>
              </a:rPr>
              <a:t>Quote</a:t>
            </a:r>
            <a:r>
              <a:rPr lang="en" sz="1300">
                <a:solidFill>
                  <a:schemeClr val="dk1"/>
                </a:solidFill>
                <a:latin typeface="Lato"/>
                <a:ea typeface="Lato"/>
                <a:cs typeface="Lato"/>
                <a:sym typeface="Lato"/>
              </a:rPr>
              <a:t>: Excerpt from the poem “The Slave Auction”</a:t>
            </a:r>
            <a:endParaRPr sz="1300">
              <a:solidFill>
                <a:schemeClr val="dk1"/>
              </a:solidFill>
              <a:latin typeface="Lato"/>
              <a:ea typeface="Lato"/>
              <a:cs typeface="Lato"/>
              <a:sym typeface="Lato"/>
            </a:endParaRPr>
          </a:p>
          <a:p>
            <a:pPr marL="914400" lvl="0" indent="0" algn="l" rtl="0">
              <a:spcBef>
                <a:spcPts val="0"/>
              </a:spcBef>
              <a:spcAft>
                <a:spcPts val="0"/>
              </a:spcAft>
              <a:buNone/>
            </a:pPr>
            <a:r>
              <a:rPr lang="en" sz="1300">
                <a:solidFill>
                  <a:schemeClr val="dk1"/>
                </a:solidFill>
                <a:latin typeface="Lato"/>
                <a:ea typeface="Lato"/>
                <a:cs typeface="Lato"/>
                <a:sym typeface="Lato"/>
              </a:rPr>
              <a:t>And mothers stood with streaming eyes</a:t>
            </a:r>
            <a:endParaRPr sz="1300">
              <a:solidFill>
                <a:schemeClr val="dk1"/>
              </a:solidFill>
              <a:latin typeface="Lato"/>
              <a:ea typeface="Lato"/>
              <a:cs typeface="Lato"/>
              <a:sym typeface="Lato"/>
            </a:endParaRPr>
          </a:p>
          <a:p>
            <a:pPr marL="914400" lvl="0" indent="0" algn="l" rtl="0">
              <a:spcBef>
                <a:spcPts val="0"/>
              </a:spcBef>
              <a:spcAft>
                <a:spcPts val="0"/>
              </a:spcAft>
              <a:buNone/>
            </a:pPr>
            <a:r>
              <a:rPr lang="en" sz="1300">
                <a:solidFill>
                  <a:schemeClr val="dk1"/>
                </a:solidFill>
                <a:latin typeface="Lato"/>
                <a:ea typeface="Lato"/>
                <a:cs typeface="Lato"/>
                <a:sym typeface="Lato"/>
              </a:rPr>
              <a:t>And saw their dear children sold</a:t>
            </a:r>
            <a:endParaRPr sz="1300">
              <a:solidFill>
                <a:schemeClr val="dk1"/>
              </a:solidFill>
              <a:latin typeface="Lato"/>
              <a:ea typeface="Lato"/>
              <a:cs typeface="Lato"/>
              <a:sym typeface="Lato"/>
            </a:endParaRPr>
          </a:p>
          <a:p>
            <a:pPr marL="914400" lvl="0" indent="0" algn="l" rtl="0">
              <a:spcBef>
                <a:spcPts val="0"/>
              </a:spcBef>
              <a:spcAft>
                <a:spcPts val="0"/>
              </a:spcAft>
              <a:buNone/>
            </a:pPr>
            <a:r>
              <a:rPr lang="en" sz="1300">
                <a:solidFill>
                  <a:schemeClr val="dk1"/>
                </a:solidFill>
                <a:latin typeface="Lato"/>
                <a:ea typeface="Lato"/>
                <a:cs typeface="Lato"/>
                <a:sym typeface="Lato"/>
              </a:rPr>
              <a:t>Unheeded rise their bitter cries,</a:t>
            </a:r>
            <a:endParaRPr sz="1300">
              <a:solidFill>
                <a:schemeClr val="dk1"/>
              </a:solidFill>
              <a:latin typeface="Lato"/>
              <a:ea typeface="Lato"/>
              <a:cs typeface="Lato"/>
              <a:sym typeface="Lato"/>
            </a:endParaRPr>
          </a:p>
          <a:p>
            <a:pPr marL="914400" lvl="0" indent="0" algn="l" rtl="0">
              <a:spcBef>
                <a:spcPts val="0"/>
              </a:spcBef>
              <a:spcAft>
                <a:spcPts val="0"/>
              </a:spcAft>
              <a:buNone/>
            </a:pPr>
            <a:r>
              <a:rPr lang="en" sz="1300">
                <a:solidFill>
                  <a:schemeClr val="dk1"/>
                </a:solidFill>
                <a:latin typeface="Lato"/>
                <a:ea typeface="Lato"/>
                <a:cs typeface="Lato"/>
                <a:sym typeface="Lato"/>
              </a:rPr>
              <a:t>While tyrants bartered them for gold.</a:t>
            </a:r>
            <a:endParaRPr sz="1300">
              <a:solidFill>
                <a:schemeClr val="dk1"/>
              </a:solidFill>
              <a:latin typeface="Lato"/>
              <a:ea typeface="Lato"/>
              <a:cs typeface="Lato"/>
              <a:sym typeface="Lato"/>
            </a:endParaRPr>
          </a:p>
        </p:txBody>
      </p:sp>
      <p:pic>
        <p:nvPicPr>
          <p:cNvPr id="100" name="Google Shape;100;p20"/>
          <p:cNvPicPr preferRelativeResize="0"/>
          <p:nvPr/>
        </p:nvPicPr>
        <p:blipFill>
          <a:blip r:embed="rId3">
            <a:alphaModFix/>
          </a:blip>
          <a:stretch>
            <a:fillRect/>
          </a:stretch>
        </p:blipFill>
        <p:spPr>
          <a:xfrm>
            <a:off x="6110925" y="958575"/>
            <a:ext cx="2667217" cy="3820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Free Produce Movement</a:t>
            </a:r>
            <a:endParaRPr/>
          </a:p>
        </p:txBody>
      </p:sp>
      <p:sp>
        <p:nvSpPr>
          <p:cNvPr id="106" name="Google Shape;106;p21"/>
          <p:cNvSpPr txBox="1">
            <a:spLocks noGrp="1"/>
          </p:cNvSpPr>
          <p:nvPr>
            <p:ph type="body" idx="1"/>
          </p:nvPr>
        </p:nvSpPr>
        <p:spPr>
          <a:xfrm>
            <a:off x="311700" y="1017725"/>
            <a:ext cx="4977600" cy="355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An international boycott movement</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People refused to buy goods made with slave labor</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A nonviolent way for individuals to fight slavery</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Frances Ellen Watkins often mentioned the movement in her speeches</a:t>
            </a:r>
            <a:endParaRPr sz="1300">
              <a:solidFill>
                <a:schemeClr val="dk1"/>
              </a:solidFill>
              <a:latin typeface="Lato"/>
              <a:ea typeface="Lato"/>
              <a:cs typeface="Lato"/>
              <a:sym typeface="Lato"/>
            </a:endParaRPr>
          </a:p>
          <a:p>
            <a:pPr marL="914400" lvl="1"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Said she would pay more for a “free labor” dress</a:t>
            </a:r>
            <a:endParaRPr sz="1300">
              <a:solidFill>
                <a:schemeClr val="dk1"/>
              </a:solidFill>
              <a:latin typeface="Lato"/>
              <a:ea typeface="Lato"/>
              <a:cs typeface="Lato"/>
              <a:sym typeface="Lato"/>
            </a:endParaRPr>
          </a:p>
          <a:p>
            <a:pPr marL="457200" lvl="0" indent="-311150" algn="l" rtl="0">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She called the movement “</a:t>
            </a:r>
            <a:r>
              <a:rPr lang="en" sz="1300">
                <a:solidFill>
                  <a:srgbClr val="202122"/>
                </a:solidFill>
                <a:highlight>
                  <a:srgbClr val="FFFFFF"/>
                </a:highlight>
                <a:latin typeface="Lato"/>
                <a:ea typeface="Lato"/>
                <a:cs typeface="Lato"/>
                <a:sym typeface="Lato"/>
              </a:rPr>
              <a:t>the harbinger of hope, the ensign of progress, and a means for proving the consistency of our principles and the earnestness of our zeal.”</a:t>
            </a:r>
            <a:endParaRPr sz="1300">
              <a:solidFill>
                <a:schemeClr val="dk1"/>
              </a:solidFill>
              <a:latin typeface="Lato"/>
              <a:ea typeface="Lato"/>
              <a:cs typeface="Lato"/>
              <a:sym typeface="Lato"/>
            </a:endParaRPr>
          </a:p>
        </p:txBody>
      </p:sp>
      <p:pic>
        <p:nvPicPr>
          <p:cNvPr id="107" name="Google Shape;107;p21"/>
          <p:cNvPicPr preferRelativeResize="0"/>
          <p:nvPr/>
        </p:nvPicPr>
        <p:blipFill>
          <a:blip r:embed="rId3">
            <a:alphaModFix/>
          </a:blip>
          <a:stretch>
            <a:fillRect/>
          </a:stretch>
        </p:blipFill>
        <p:spPr>
          <a:xfrm>
            <a:off x="5486225" y="1494163"/>
            <a:ext cx="3362700" cy="215518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1376</Words>
  <Application>Microsoft Macintosh PowerPoint</Application>
  <PresentationFormat>On-screen Show (16:9)</PresentationFormat>
  <Paragraphs>150</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Lato</vt:lpstr>
      <vt:lpstr>Arial</vt:lpstr>
      <vt:lpstr>Times New Roman</vt:lpstr>
      <vt:lpstr>Simple Light</vt:lpstr>
      <vt:lpstr>Abolitionists &amp; more in the 19th century</vt:lpstr>
      <vt:lpstr>HISTORICAL CONTEXT</vt:lpstr>
      <vt:lpstr>Fugitive Slave Acts of 1793 and 1850</vt:lpstr>
      <vt:lpstr>War with México (1846-48)</vt:lpstr>
      <vt:lpstr>Compromise of 1850</vt:lpstr>
      <vt:lpstr>PEOPLE, ACTIONS, &amp; MOVEMENTS</vt:lpstr>
      <vt:lpstr>David Walker (1796-1830)</vt:lpstr>
      <vt:lpstr>Frances Ellen Watkins Harper (1825-1911)</vt:lpstr>
      <vt:lpstr>Free Produce Movement</vt:lpstr>
      <vt:lpstr>Harriet Tubman (1822-1913)</vt:lpstr>
      <vt:lpstr>The Underground Railroad</vt:lpstr>
      <vt:lpstr>Frederick Douglass (1817-1895)</vt:lpstr>
      <vt:lpstr>PowerPoint Presentation</vt:lpstr>
      <vt:lpstr>The Liberator Newspaper</vt:lpstr>
      <vt:lpstr>William Lloyd Garrison (1805-1879)</vt:lpstr>
      <vt:lpstr>John Brown (1800-1859)</vt:lpstr>
      <vt:lpstr>Ralph Waldo Emerson (1803-1882)</vt:lpstr>
      <vt:lpstr>CIVIC ACTION &amp; ENGAGEMENT</vt:lpstr>
      <vt:lpstr>How might you protest unjust laws in the mid-19th century?</vt:lpstr>
      <vt:lpstr>How might you protest unjust laws today?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Abolitionists &amp; more in the 19th century</dc:title>
  <cp:lastModifiedBy>Tracy J Fullerton</cp:lastModifiedBy>
  <cp:revision>1</cp:revision>
  <dcterms:modified xsi:type="dcterms:W3CDTF">2021-12-09T23:43:01Z</dcterms:modified>
</cp:coreProperties>
</file>